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Lst>
  <p:sldSz cx="6858000" cy="9906000" type="A4"/>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1896"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nl-NL" smtClean="0"/>
              <a:t>Klik om de stijl te bewerken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7D53186D-1E34-45FB-9486-46D3C84B5012}" type="datetimeFigureOut">
              <a:rPr lang="nl-NL" smtClean="0"/>
              <a:t>19-5-2021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403771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D53186D-1E34-45FB-9486-46D3C84B5012}" type="datetimeFigureOut">
              <a:rPr lang="nl-NL" smtClean="0"/>
              <a:t>19-5-2021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1527090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D53186D-1E34-45FB-9486-46D3C84B5012}" type="datetimeFigureOut">
              <a:rPr lang="nl-NL" smtClean="0"/>
              <a:t>19-5-2021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81117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D53186D-1E34-45FB-9486-46D3C84B5012}" type="datetimeFigureOut">
              <a:rPr lang="nl-NL" smtClean="0"/>
              <a:t>19-5-2021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209994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nl-NL" smtClean="0"/>
              <a:t>Klik om de stijl te bewerken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smtClean="0"/>
              <a:t>Tekststijl van het model bewerken</a:t>
            </a:r>
          </a:p>
        </p:txBody>
      </p:sp>
      <p:sp>
        <p:nvSpPr>
          <p:cNvPr id="4" name="Date Placeholder 3"/>
          <p:cNvSpPr>
            <a:spLocks noGrp="1"/>
          </p:cNvSpPr>
          <p:nvPr>
            <p:ph type="dt" sz="half" idx="10"/>
          </p:nvPr>
        </p:nvSpPr>
        <p:spPr/>
        <p:txBody>
          <a:bodyPr/>
          <a:lstStyle/>
          <a:p>
            <a:fld id="{7D53186D-1E34-45FB-9486-46D3C84B5012}" type="datetimeFigureOut">
              <a:rPr lang="nl-NL" smtClean="0"/>
              <a:t>19-5-2021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40411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7D53186D-1E34-45FB-9486-46D3C84B5012}" type="datetimeFigureOut">
              <a:rPr lang="nl-NL" smtClean="0"/>
              <a:t>19-5-2021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8115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Tekststijl van het model bewerken</a:t>
            </a:r>
          </a:p>
        </p:txBody>
      </p:sp>
      <p:sp>
        <p:nvSpPr>
          <p:cNvPr id="4" name="Content Placeholder 3"/>
          <p:cNvSpPr>
            <a:spLocks noGrp="1"/>
          </p:cNvSpPr>
          <p:nvPr>
            <p:ph sz="half" idx="2"/>
          </p:nvPr>
        </p:nvSpPr>
        <p:spPr>
          <a:xfrm>
            <a:off x="472381" y="3618442"/>
            <a:ext cx="2901255" cy="532218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smtClean="0"/>
              <a:t>Tekststijl van het model bewerken</a:t>
            </a:r>
          </a:p>
        </p:txBody>
      </p:sp>
      <p:sp>
        <p:nvSpPr>
          <p:cNvPr id="6" name="Content Placeholder 5"/>
          <p:cNvSpPr>
            <a:spLocks noGrp="1"/>
          </p:cNvSpPr>
          <p:nvPr>
            <p:ph sz="quarter" idx="4"/>
          </p:nvPr>
        </p:nvSpPr>
        <p:spPr>
          <a:xfrm>
            <a:off x="3471863" y="3618442"/>
            <a:ext cx="2915543" cy="532218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7D53186D-1E34-45FB-9486-46D3C84B5012}" type="datetimeFigureOut">
              <a:rPr lang="nl-NL" smtClean="0"/>
              <a:t>19-5-2021</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27854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7D53186D-1E34-45FB-9486-46D3C84B5012}" type="datetimeFigureOut">
              <a:rPr lang="nl-NL" smtClean="0"/>
              <a:t>19-5-2021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22927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3186D-1E34-45FB-9486-46D3C84B5012}" type="datetimeFigureOut">
              <a:rPr lang="nl-NL" smtClean="0"/>
              <a:t>19-5-2021</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1897876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nl-NL" smtClean="0"/>
              <a:t>Klik om de stijl te bewerken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Tekststijl van het model bewerken</a:t>
            </a:r>
          </a:p>
        </p:txBody>
      </p:sp>
      <p:sp>
        <p:nvSpPr>
          <p:cNvPr id="5" name="Date Placeholder 4"/>
          <p:cNvSpPr>
            <a:spLocks noGrp="1"/>
          </p:cNvSpPr>
          <p:nvPr>
            <p:ph type="dt" sz="half" idx="10"/>
          </p:nvPr>
        </p:nvSpPr>
        <p:spPr/>
        <p:txBody>
          <a:bodyPr/>
          <a:lstStyle/>
          <a:p>
            <a:fld id="{7D53186D-1E34-45FB-9486-46D3C84B5012}" type="datetimeFigureOut">
              <a:rPr lang="nl-NL" smtClean="0"/>
              <a:t>19-5-2021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1704001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smtClean="0"/>
              <a:t>Tekststijl van het model bewerken</a:t>
            </a:r>
          </a:p>
        </p:txBody>
      </p:sp>
      <p:sp>
        <p:nvSpPr>
          <p:cNvPr id="5" name="Date Placeholder 4"/>
          <p:cNvSpPr>
            <a:spLocks noGrp="1"/>
          </p:cNvSpPr>
          <p:nvPr>
            <p:ph type="dt" sz="half" idx="10"/>
          </p:nvPr>
        </p:nvSpPr>
        <p:spPr/>
        <p:txBody>
          <a:bodyPr/>
          <a:lstStyle/>
          <a:p>
            <a:fld id="{7D53186D-1E34-45FB-9486-46D3C84B5012}" type="datetimeFigureOut">
              <a:rPr lang="nl-NL" smtClean="0"/>
              <a:t>19-5-2021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5E8DF7F-D69A-40DC-86D2-31349AB24263}" type="slidenum">
              <a:rPr lang="nl-NL" smtClean="0"/>
              <a:t>‹nr.›</a:t>
            </a:fld>
            <a:endParaRPr lang="nl-NL"/>
          </a:p>
        </p:txBody>
      </p:sp>
    </p:spTree>
    <p:extLst>
      <p:ext uri="{BB962C8B-B14F-4D97-AF65-F5344CB8AC3E}">
        <p14:creationId xmlns:p14="http://schemas.microsoft.com/office/powerpoint/2010/main" val="54020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7D53186D-1E34-45FB-9486-46D3C84B5012}" type="datetimeFigureOut">
              <a:rPr lang="nl-NL" smtClean="0"/>
              <a:t>19-5-2021</a:t>
            </a:fld>
            <a:endParaRPr lang="nl-NL"/>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15E8DF7F-D69A-40DC-86D2-31349AB24263}" type="slidenum">
              <a:rPr lang="nl-NL" smtClean="0"/>
              <a:t>‹nr.›</a:t>
            </a:fld>
            <a:endParaRPr lang="nl-NL"/>
          </a:p>
        </p:txBody>
      </p:sp>
    </p:spTree>
    <p:extLst>
      <p:ext uri="{BB962C8B-B14F-4D97-AF65-F5344CB8AC3E}">
        <p14:creationId xmlns:p14="http://schemas.microsoft.com/office/powerpoint/2010/main" val="3295769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hthoek 3"/>
          <p:cNvSpPr/>
          <p:nvPr/>
        </p:nvSpPr>
        <p:spPr>
          <a:xfrm>
            <a:off x="0" y="0"/>
            <a:ext cx="6858000" cy="10212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8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Lasergeweer: </a:t>
            </a:r>
            <a:r>
              <a:rPr lang="nl-NL" sz="20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Handleiding</a:t>
            </a:r>
            <a:endParaRPr lang="nl-NL"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endParaRPr>
          </a:p>
        </p:txBody>
      </p:sp>
      <p:sp>
        <p:nvSpPr>
          <p:cNvPr id="6" name="Ovaal 5"/>
          <p:cNvSpPr/>
          <p:nvPr/>
        </p:nvSpPr>
        <p:spPr>
          <a:xfrm>
            <a:off x="5759532" y="47501"/>
            <a:ext cx="937610" cy="926275"/>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9441" r="89510">
                        <a14:foregroundMark x1="37413" y1="51136" x2="37413" y2="51136"/>
                        <a14:foregroundMark x1="36014" y1="44886" x2="36014" y2="44886"/>
                        <a14:foregroundMark x1="53147" y1="40909" x2="53147" y2="40909"/>
                        <a14:foregroundMark x1="54196" y1="27273" x2="54196" y2="27273"/>
                        <a14:foregroundMark x1="54895" y1="21023" x2="54895" y2="21023"/>
                        <a14:foregroundMark x1="39161" y1="21023" x2="39161" y2="21023"/>
                        <a14:foregroundMark x1="37413" y1="26705" x2="37413" y2="26705"/>
                        <a14:foregroundMark x1="36364" y1="32955" x2="36364" y2="32955"/>
                        <a14:foregroundMark x1="36014" y1="39205" x2="36014" y2="39205"/>
                      </a14:backgroundRemoval>
                    </a14:imgEffect>
                  </a14:imgLayer>
                </a14:imgProps>
              </a:ext>
            </a:extLst>
          </a:blip>
          <a:srcRect l="18706" r="25350"/>
          <a:stretch/>
        </p:blipFill>
        <p:spPr>
          <a:xfrm>
            <a:off x="5877205" y="201880"/>
            <a:ext cx="701724" cy="771896"/>
          </a:xfrm>
          <a:prstGeom prst="rect">
            <a:avLst/>
          </a:prstGeom>
        </p:spPr>
      </p:pic>
      <p:sp>
        <p:nvSpPr>
          <p:cNvPr id="7" name="Rechthoek 6"/>
          <p:cNvSpPr/>
          <p:nvPr/>
        </p:nvSpPr>
        <p:spPr>
          <a:xfrm>
            <a:off x="0" y="997527"/>
            <a:ext cx="237506" cy="8908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p:cNvSpPr txBox="1"/>
          <p:nvPr/>
        </p:nvSpPr>
        <p:spPr>
          <a:xfrm>
            <a:off x="380010" y="1175657"/>
            <a:ext cx="6317132" cy="4832092"/>
          </a:xfrm>
          <a:prstGeom prst="rect">
            <a:avLst/>
          </a:prstGeom>
          <a:noFill/>
        </p:spPr>
        <p:txBody>
          <a:bodyPr wrap="square" rtlCol="0">
            <a:spAutoFit/>
          </a:bodyPr>
          <a:lstStyle/>
          <a:p>
            <a:pPr marL="228600" indent="-228600">
              <a:buAutoNum type="arabicPeriod"/>
            </a:pPr>
            <a:r>
              <a:rPr lang="nl-NL" sz="1600" b="1" u="sng" dirty="0" smtClean="0">
                <a:solidFill>
                  <a:srgbClr val="0070C0"/>
                </a:solidFill>
                <a:latin typeface="Courier New" panose="02070309020205020404" pitchFamily="49" charset="0"/>
                <a:cs typeface="Courier New" panose="02070309020205020404" pitchFamily="49" charset="0"/>
              </a:rPr>
              <a:t>Aanzetten van het lasergeweer </a:t>
            </a:r>
            <a:endParaRPr lang="nl-NL" sz="1200" dirty="0" smtClean="0">
              <a:latin typeface="Courier New" panose="02070309020205020404" pitchFamily="49" charset="0"/>
              <a:cs typeface="Courier New" panose="02070309020205020404" pitchFamily="49" charset="0"/>
            </a:endParaRPr>
          </a:p>
          <a:p>
            <a:endParaRPr lang="nl-NL" sz="1100" dirty="0">
              <a:solidFill>
                <a:srgbClr val="0070C0"/>
              </a:solidFill>
              <a:latin typeface="Courier New" panose="02070309020205020404" pitchFamily="49" charset="0"/>
              <a:cs typeface="Courier New" panose="02070309020205020404" pitchFamily="49" charset="0"/>
            </a:endParaRPr>
          </a:p>
          <a:p>
            <a:r>
              <a:rPr lang="nl-NL" sz="1100" dirty="0" smtClean="0">
                <a:latin typeface="Courier New" panose="02070309020205020404" pitchFamily="49" charset="0"/>
                <a:cs typeface="Courier New" panose="02070309020205020404" pitchFamily="49" charset="0"/>
              </a:rPr>
              <a:t>Er zijn twee opties om het geweer aan te voeding te geven, de eerste is door langs de onderkant de batterij aan te sluiten, de tweede is via een externe powerbank aan te sluiten aan de usb connectie bovenaan het geweer.</a:t>
            </a:r>
          </a:p>
          <a:p>
            <a:endParaRPr lang="nl-NL" sz="1100" dirty="0" smtClean="0">
              <a:latin typeface="Courier New" panose="02070309020205020404" pitchFamily="49" charset="0"/>
              <a:cs typeface="Courier New" panose="02070309020205020404" pitchFamily="49" charset="0"/>
            </a:endParaRPr>
          </a:p>
          <a:p>
            <a:r>
              <a:rPr lang="nl-NL" sz="1100" b="1" dirty="0" smtClean="0">
                <a:solidFill>
                  <a:srgbClr val="FF0000"/>
                </a:solidFill>
                <a:latin typeface="Courier New" panose="02070309020205020404" pitchFamily="49" charset="0"/>
                <a:cs typeface="Courier New" panose="02070309020205020404" pitchFamily="49" charset="0"/>
              </a:rPr>
              <a:t>Opmerking: </a:t>
            </a:r>
            <a:r>
              <a:rPr lang="nl-NL" sz="1100" dirty="0" smtClean="0">
                <a:solidFill>
                  <a:srgbClr val="FF0000"/>
                </a:solidFill>
                <a:latin typeface="Courier New" panose="02070309020205020404" pitchFamily="49" charset="0"/>
                <a:cs typeface="Courier New" panose="02070309020205020404" pitchFamily="49" charset="0"/>
              </a:rPr>
              <a:t>Het lasergeweer kan niet meteen afwisselend batterijspanning of USB spanning gebruiken. Om te wisselen tussen spanningsbron is het nodig om het lasergeweer open te schroeven, de blauwe jumper dient naar een andere pin worden gezet. </a:t>
            </a:r>
          </a:p>
          <a:p>
            <a:endParaRPr lang="nl-NL" sz="1100" dirty="0">
              <a:solidFill>
                <a:srgbClr val="FF0000"/>
              </a:solidFill>
              <a:latin typeface="Courier New" panose="02070309020205020404" pitchFamily="49" charset="0"/>
              <a:cs typeface="Courier New" panose="02070309020205020404" pitchFamily="49" charset="0"/>
            </a:endParaRPr>
          </a:p>
          <a:p>
            <a:endParaRPr lang="nl-NL" sz="1100" dirty="0" smtClean="0">
              <a:solidFill>
                <a:srgbClr val="FF000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200" dirty="0">
              <a:solidFill>
                <a:srgbClr val="0070C0"/>
              </a:solidFill>
              <a:latin typeface="Courier New" panose="02070309020205020404" pitchFamily="49" charset="0"/>
              <a:cs typeface="Courier New" panose="02070309020205020404" pitchFamily="49" charset="0"/>
            </a:endParaRPr>
          </a:p>
          <a:p>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600" dirty="0" smtClean="0">
              <a:latin typeface="Courier New" panose="02070309020205020404" pitchFamily="49" charset="0"/>
              <a:cs typeface="Courier New" panose="02070309020205020404" pitchFamily="49" charset="0"/>
            </a:endParaRPr>
          </a:p>
        </p:txBody>
      </p:sp>
      <p:sp>
        <p:nvSpPr>
          <p:cNvPr id="9" name="Tekstvak 8"/>
          <p:cNvSpPr txBox="1"/>
          <p:nvPr/>
        </p:nvSpPr>
        <p:spPr>
          <a:xfrm>
            <a:off x="380011" y="3395655"/>
            <a:ext cx="4667002" cy="1500411"/>
          </a:xfrm>
          <a:prstGeom prst="rect">
            <a:avLst/>
          </a:prstGeom>
          <a:noFill/>
          <a:ln>
            <a:solidFill>
              <a:schemeClr val="bg1"/>
            </a:solidFill>
          </a:ln>
        </p:spPr>
        <p:txBody>
          <a:bodyPr wrap="square" rtlCol="0">
            <a:spAutoFit/>
          </a:bodyPr>
          <a:lstStyle/>
          <a:p>
            <a:r>
              <a:rPr lang="nl-NL" sz="1600" b="1" dirty="0" smtClean="0">
                <a:solidFill>
                  <a:srgbClr val="0070C0"/>
                </a:solidFill>
                <a:latin typeface="Courier New" panose="02070309020205020404" pitchFamily="49" charset="0"/>
                <a:cs typeface="Courier New" panose="02070309020205020404" pitchFamily="49" charset="0"/>
              </a:rPr>
              <a:t>1a. Via batterij</a:t>
            </a:r>
          </a:p>
          <a:p>
            <a:r>
              <a:rPr lang="nl-NL" sz="1100" dirty="0" smtClean="0">
                <a:latin typeface="Courier New" panose="02070309020205020404" pitchFamily="49" charset="0"/>
                <a:cs typeface="Courier New" panose="02070309020205020404" pitchFamily="49" charset="0"/>
              </a:rPr>
              <a:t>Onderaan het geweer kan de aansluiting van de batterij worden gevonden. Aan de gele XT60 connector kan de batterij worden aangesloten.</a:t>
            </a:r>
          </a:p>
          <a:p>
            <a:endParaRPr lang="nl-NL" sz="1100" dirty="0" smtClean="0">
              <a:latin typeface="Courier New" panose="02070309020205020404" pitchFamily="49" charset="0"/>
              <a:cs typeface="Courier New" panose="02070309020205020404" pitchFamily="49" charset="0"/>
            </a:endParaRPr>
          </a:p>
          <a:p>
            <a:r>
              <a:rPr lang="nl-NL" sz="1050" dirty="0" smtClean="0">
                <a:latin typeface="Courier New" panose="02070309020205020404" pitchFamily="49" charset="0"/>
                <a:cs typeface="Courier New" panose="02070309020205020404" pitchFamily="49" charset="0"/>
              </a:rPr>
              <a:t>Nadien kan de powerswitch gesloten worden om het lasergeweer spanning te geven, deze switch staat bovenaan het lasergeweer.</a:t>
            </a:r>
            <a:endParaRPr lang="nl-NL" sz="1050" dirty="0">
              <a:latin typeface="Courier New" panose="02070309020205020404" pitchFamily="49" charset="0"/>
              <a:cs typeface="Courier New" panose="02070309020205020404" pitchFamily="49" charset="0"/>
            </a:endParaRPr>
          </a:p>
        </p:txBody>
      </p:sp>
      <p:sp>
        <p:nvSpPr>
          <p:cNvPr id="10" name="Tekstvak 9"/>
          <p:cNvSpPr txBox="1"/>
          <p:nvPr/>
        </p:nvSpPr>
        <p:spPr>
          <a:xfrm>
            <a:off x="380010" y="6607783"/>
            <a:ext cx="4845133" cy="1015663"/>
          </a:xfrm>
          <a:prstGeom prst="rect">
            <a:avLst/>
          </a:prstGeom>
          <a:noFill/>
          <a:ln>
            <a:solidFill>
              <a:schemeClr val="bg1"/>
            </a:solidFill>
          </a:ln>
        </p:spPr>
        <p:txBody>
          <a:bodyPr wrap="square" rtlCol="0">
            <a:spAutoFit/>
          </a:bodyPr>
          <a:lstStyle/>
          <a:p>
            <a:r>
              <a:rPr lang="nl-NL" sz="1600" b="1" dirty="0" smtClean="0">
                <a:solidFill>
                  <a:srgbClr val="0070C0"/>
                </a:solidFill>
                <a:latin typeface="Courier New" panose="02070309020205020404" pitchFamily="49" charset="0"/>
                <a:cs typeface="Courier New" panose="02070309020205020404" pitchFamily="49" charset="0"/>
              </a:rPr>
              <a:t>1b. Via USB</a:t>
            </a:r>
          </a:p>
          <a:p>
            <a:r>
              <a:rPr lang="nl-NL" sz="1050" dirty="0" smtClean="0">
                <a:latin typeface="Courier New" panose="02070309020205020404" pitchFamily="49" charset="0"/>
                <a:cs typeface="Courier New" panose="02070309020205020404" pitchFamily="49" charset="0"/>
              </a:rPr>
              <a:t>Bovenaan het geweer, achter het vizier bevindt zich een mini USB connector. Plug de USB kabel in het lasergeweer, zorg er ook voor dat de USB kabel ook is ingeplugd in een externe powerbank. </a:t>
            </a:r>
            <a:endParaRPr lang="nl-NL" sz="1050" dirty="0">
              <a:latin typeface="Courier New" panose="02070309020205020404" pitchFamily="49" charset="0"/>
              <a:cs typeface="Courier New" panose="02070309020205020404" pitchFamily="49" charset="0"/>
            </a:endParaRPr>
          </a:p>
        </p:txBody>
      </p:sp>
      <p:pic>
        <p:nvPicPr>
          <p:cNvPr id="11" name="Afbeelding 10"/>
          <p:cNvPicPr>
            <a:picLocks noChangeAspect="1"/>
          </p:cNvPicPr>
          <p:nvPr/>
        </p:nvPicPr>
        <p:blipFill>
          <a:blip r:embed="rId4"/>
          <a:stretch>
            <a:fillRect/>
          </a:stretch>
        </p:blipFill>
        <p:spPr>
          <a:xfrm>
            <a:off x="5342816" y="3504740"/>
            <a:ext cx="1155618" cy="1189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Afbeelding 11"/>
          <p:cNvPicPr>
            <a:picLocks noChangeAspect="1"/>
          </p:cNvPicPr>
          <p:nvPr/>
        </p:nvPicPr>
        <p:blipFill>
          <a:blip r:embed="rId5"/>
          <a:stretch>
            <a:fillRect/>
          </a:stretch>
        </p:blipFill>
        <p:spPr>
          <a:xfrm>
            <a:off x="5342816" y="6647235"/>
            <a:ext cx="1068778" cy="1188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Afbeelding 13"/>
          <p:cNvPicPr>
            <a:picLocks noChangeAspect="1"/>
          </p:cNvPicPr>
          <p:nvPr/>
        </p:nvPicPr>
        <p:blipFill rotWithShape="1">
          <a:blip r:embed="rId6"/>
          <a:srcRect l="20078" t="556" r="9377" b="28750"/>
          <a:stretch/>
        </p:blipFill>
        <p:spPr>
          <a:xfrm>
            <a:off x="1995054" y="4911948"/>
            <a:ext cx="2553195" cy="143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Afbeelding 14"/>
          <p:cNvPicPr>
            <a:picLocks noChangeAspect="1"/>
          </p:cNvPicPr>
          <p:nvPr/>
        </p:nvPicPr>
        <p:blipFill>
          <a:blip r:embed="rId7"/>
          <a:stretch>
            <a:fillRect/>
          </a:stretch>
        </p:blipFill>
        <p:spPr>
          <a:xfrm>
            <a:off x="5002129" y="4896066"/>
            <a:ext cx="1514805" cy="1439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Pijl-rechts 15"/>
          <p:cNvSpPr/>
          <p:nvPr/>
        </p:nvSpPr>
        <p:spPr>
          <a:xfrm>
            <a:off x="4429496" y="5451763"/>
            <a:ext cx="795647" cy="414647"/>
          </a:xfrm>
          <a:prstGeom prst="right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 name="Afbeelding 16"/>
          <p:cNvPicPr>
            <a:picLocks noChangeAspect="1"/>
          </p:cNvPicPr>
          <p:nvPr/>
        </p:nvPicPr>
        <p:blipFill>
          <a:blip r:embed="rId8"/>
          <a:stretch>
            <a:fillRect/>
          </a:stretch>
        </p:blipFill>
        <p:spPr>
          <a:xfrm>
            <a:off x="2134589" y="7835653"/>
            <a:ext cx="2410691" cy="1638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Pijl-rechts 17"/>
          <p:cNvSpPr/>
          <p:nvPr/>
        </p:nvSpPr>
        <p:spPr>
          <a:xfrm rot="16200000">
            <a:off x="2381003" y="8633361"/>
            <a:ext cx="665018" cy="472862"/>
          </a:xfrm>
          <a:prstGeom prst="right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0784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hthoek 3"/>
          <p:cNvSpPr/>
          <p:nvPr/>
        </p:nvSpPr>
        <p:spPr>
          <a:xfrm>
            <a:off x="0" y="0"/>
            <a:ext cx="6858000" cy="10212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8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Lasergeweer: </a:t>
            </a:r>
            <a:r>
              <a:rPr lang="nl-NL" sz="20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Handleiding</a:t>
            </a:r>
            <a:endParaRPr lang="nl-NL"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endParaRPr>
          </a:p>
        </p:txBody>
      </p:sp>
      <p:sp>
        <p:nvSpPr>
          <p:cNvPr id="6" name="Ovaal 5"/>
          <p:cNvSpPr/>
          <p:nvPr/>
        </p:nvSpPr>
        <p:spPr>
          <a:xfrm>
            <a:off x="5759532" y="47501"/>
            <a:ext cx="937610" cy="926275"/>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9441" r="89510">
                        <a14:foregroundMark x1="37413" y1="51136" x2="37413" y2="51136"/>
                        <a14:foregroundMark x1="36014" y1="44886" x2="36014" y2="44886"/>
                        <a14:foregroundMark x1="53147" y1="40909" x2="53147" y2="40909"/>
                        <a14:foregroundMark x1="54196" y1="27273" x2="54196" y2="27273"/>
                        <a14:foregroundMark x1="54895" y1="21023" x2="54895" y2="21023"/>
                        <a14:foregroundMark x1="39161" y1="21023" x2="39161" y2="21023"/>
                        <a14:foregroundMark x1="37413" y1="26705" x2="37413" y2="26705"/>
                        <a14:foregroundMark x1="36364" y1="32955" x2="36364" y2="32955"/>
                        <a14:foregroundMark x1="36014" y1="39205" x2="36014" y2="39205"/>
                      </a14:backgroundRemoval>
                    </a14:imgEffect>
                  </a14:imgLayer>
                </a14:imgProps>
              </a:ext>
            </a:extLst>
          </a:blip>
          <a:srcRect l="18706" r="25350"/>
          <a:stretch/>
        </p:blipFill>
        <p:spPr>
          <a:xfrm>
            <a:off x="5877205" y="201880"/>
            <a:ext cx="701724" cy="771896"/>
          </a:xfrm>
          <a:prstGeom prst="rect">
            <a:avLst/>
          </a:prstGeom>
        </p:spPr>
      </p:pic>
      <p:sp>
        <p:nvSpPr>
          <p:cNvPr id="7" name="Rechthoek 6"/>
          <p:cNvSpPr/>
          <p:nvPr/>
        </p:nvSpPr>
        <p:spPr>
          <a:xfrm>
            <a:off x="0" y="997527"/>
            <a:ext cx="237506" cy="8908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p:cNvSpPr txBox="1"/>
          <p:nvPr/>
        </p:nvSpPr>
        <p:spPr>
          <a:xfrm>
            <a:off x="380010" y="1175657"/>
            <a:ext cx="3363315" cy="1600438"/>
          </a:xfrm>
          <a:prstGeom prst="rect">
            <a:avLst/>
          </a:prstGeom>
          <a:noFill/>
        </p:spPr>
        <p:txBody>
          <a:bodyPr wrap="square" rtlCol="0">
            <a:spAutoFit/>
          </a:bodyPr>
          <a:lstStyle/>
          <a:p>
            <a:r>
              <a:rPr lang="nl-NL" sz="1600" b="1" dirty="0" smtClean="0">
                <a:solidFill>
                  <a:srgbClr val="0070C0"/>
                </a:solidFill>
                <a:latin typeface="Courier New" panose="02070309020205020404" pitchFamily="49" charset="0"/>
                <a:cs typeface="Courier New" panose="02070309020205020404" pitchFamily="49" charset="0"/>
              </a:rPr>
              <a:t>2.</a:t>
            </a:r>
            <a:r>
              <a:rPr lang="nl-NL" sz="1600" b="1" u="sng" dirty="0" smtClean="0">
                <a:solidFill>
                  <a:srgbClr val="0070C0"/>
                </a:solidFill>
                <a:latin typeface="Courier New" panose="02070309020205020404" pitchFamily="49" charset="0"/>
                <a:cs typeface="Courier New" panose="02070309020205020404" pitchFamily="49" charset="0"/>
              </a:rPr>
              <a:t> Lasergeweer resetten</a:t>
            </a:r>
            <a:endParaRPr lang="nl-NL" sz="1200" dirty="0" smtClean="0">
              <a:latin typeface="Courier New" panose="02070309020205020404" pitchFamily="49" charset="0"/>
              <a:cs typeface="Courier New" panose="02070309020205020404" pitchFamily="49" charset="0"/>
            </a:endParaRPr>
          </a:p>
          <a:p>
            <a:endParaRPr lang="nl-NL" sz="1100" dirty="0">
              <a:solidFill>
                <a:srgbClr val="0070C0"/>
              </a:solidFill>
              <a:latin typeface="Courier New" panose="02070309020205020404" pitchFamily="49" charset="0"/>
              <a:cs typeface="Courier New" panose="02070309020205020404" pitchFamily="49" charset="0"/>
            </a:endParaRPr>
          </a:p>
          <a:p>
            <a:r>
              <a:rPr lang="nl-NL" sz="1100" dirty="0" smtClean="0">
                <a:latin typeface="Courier New" panose="02070309020205020404" pitchFamily="49" charset="0"/>
                <a:cs typeface="Courier New" panose="02070309020205020404" pitchFamily="49" charset="0"/>
              </a:rPr>
              <a:t>Voordat er een spel gestart kan worden moet het lasergeweer even gereset worden. Dit kan door met een dun langwerpige schroevendraaier op de reset knop te drukken.</a:t>
            </a:r>
            <a:endParaRPr lang="nl-NL" sz="1200" dirty="0" smtClean="0">
              <a:solidFill>
                <a:srgbClr val="0070C0"/>
              </a:solidFill>
              <a:latin typeface="Courier New" panose="02070309020205020404" pitchFamily="49" charset="0"/>
              <a:cs typeface="Courier New" panose="02070309020205020404" pitchFamily="49" charset="0"/>
            </a:endParaRPr>
          </a:p>
          <a:p>
            <a:endParaRPr lang="nl-NL" sz="1600" dirty="0" smtClean="0">
              <a:latin typeface="Courier New" panose="02070309020205020404" pitchFamily="49" charset="0"/>
              <a:cs typeface="Courier New" panose="02070309020205020404" pitchFamily="49" charset="0"/>
            </a:endParaRPr>
          </a:p>
        </p:txBody>
      </p:sp>
      <p:pic>
        <p:nvPicPr>
          <p:cNvPr id="2" name="Afbeelding 1"/>
          <p:cNvPicPr>
            <a:picLocks noChangeAspect="1"/>
          </p:cNvPicPr>
          <p:nvPr/>
        </p:nvPicPr>
        <p:blipFill rotWithShape="1">
          <a:blip r:embed="rId4"/>
          <a:srcRect b="40763"/>
          <a:stretch/>
        </p:blipFill>
        <p:spPr>
          <a:xfrm>
            <a:off x="4198716" y="1366157"/>
            <a:ext cx="2031244" cy="2148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kstvak 18"/>
          <p:cNvSpPr txBox="1"/>
          <p:nvPr/>
        </p:nvSpPr>
        <p:spPr>
          <a:xfrm>
            <a:off x="380010" y="3859604"/>
            <a:ext cx="4144365" cy="2439129"/>
          </a:xfrm>
          <a:prstGeom prst="rect">
            <a:avLst/>
          </a:prstGeom>
          <a:noFill/>
        </p:spPr>
        <p:txBody>
          <a:bodyPr wrap="square" rtlCol="0">
            <a:spAutoFit/>
          </a:bodyPr>
          <a:lstStyle/>
          <a:p>
            <a:r>
              <a:rPr lang="nl-NL" sz="1600" b="1" dirty="0" smtClean="0">
                <a:solidFill>
                  <a:srgbClr val="0070C0"/>
                </a:solidFill>
                <a:latin typeface="Courier New" panose="02070309020205020404" pitchFamily="49" charset="0"/>
                <a:cs typeface="Courier New" panose="02070309020205020404" pitchFamily="49" charset="0"/>
              </a:rPr>
              <a:t>3.</a:t>
            </a:r>
            <a:r>
              <a:rPr lang="nl-NL" sz="1600" b="1" u="sng" dirty="0" smtClean="0">
                <a:solidFill>
                  <a:srgbClr val="0070C0"/>
                </a:solidFill>
                <a:latin typeface="Courier New" panose="02070309020205020404" pitchFamily="49" charset="0"/>
                <a:cs typeface="Courier New" panose="02070309020205020404" pitchFamily="49" charset="0"/>
              </a:rPr>
              <a:t> </a:t>
            </a:r>
            <a:r>
              <a:rPr lang="nl-NL" sz="1600" b="1" u="sng" dirty="0">
                <a:solidFill>
                  <a:srgbClr val="0070C0"/>
                </a:solidFill>
                <a:latin typeface="Courier New" panose="02070309020205020404" pitchFamily="49" charset="0"/>
                <a:cs typeface="Courier New" panose="02070309020205020404" pitchFamily="49" charset="0"/>
              </a:rPr>
              <a:t>Een spel </a:t>
            </a:r>
            <a:r>
              <a:rPr lang="nl-NL" sz="1600" b="1" u="sng" dirty="0" smtClean="0">
                <a:solidFill>
                  <a:srgbClr val="0070C0"/>
                </a:solidFill>
                <a:latin typeface="Courier New" panose="02070309020205020404" pitchFamily="49" charset="0"/>
                <a:cs typeface="Courier New" panose="02070309020205020404" pitchFamily="49" charset="0"/>
              </a:rPr>
              <a:t>starten</a:t>
            </a:r>
          </a:p>
          <a:p>
            <a:endParaRPr lang="nl-NL" sz="1050" dirty="0"/>
          </a:p>
          <a:p>
            <a:r>
              <a:rPr lang="nl-NL" sz="1050" dirty="0" smtClean="0">
                <a:latin typeface="Courier New" panose="02070309020205020404" pitchFamily="49" charset="0"/>
                <a:cs typeface="Courier New" panose="02070309020205020404" pitchFamily="49" charset="0"/>
              </a:rPr>
              <a:t>Na het indrukken van de reset knop wordt het startscherm getoond. Om verder te gaan naar het menu dient de </a:t>
            </a:r>
            <a:r>
              <a:rPr lang="nl-NL" sz="1050" dirty="0" err="1" smtClean="0">
                <a:latin typeface="Courier New" panose="02070309020205020404" pitchFamily="49" charset="0"/>
                <a:cs typeface="Courier New" panose="02070309020205020404" pitchFamily="49" charset="0"/>
              </a:rPr>
              <a:t>rotary</a:t>
            </a:r>
            <a:r>
              <a:rPr lang="nl-NL" sz="1050" dirty="0" smtClean="0">
                <a:latin typeface="Courier New" panose="02070309020205020404" pitchFamily="49" charset="0"/>
                <a:cs typeface="Courier New" panose="02070309020205020404" pitchFamily="49" charset="0"/>
              </a:rPr>
              <a:t> encoder switch worden ingedrukt.</a:t>
            </a:r>
          </a:p>
          <a:p>
            <a:endParaRPr lang="nl-NL" sz="1050" dirty="0">
              <a:latin typeface="Courier New" panose="02070309020205020404" pitchFamily="49" charset="0"/>
              <a:cs typeface="Courier New" panose="02070309020205020404" pitchFamily="49" charset="0"/>
            </a:endParaRPr>
          </a:p>
          <a:p>
            <a:endParaRPr lang="nl-NL" sz="1050" dirty="0" smtClean="0">
              <a:latin typeface="Courier New" panose="02070309020205020404" pitchFamily="49" charset="0"/>
              <a:cs typeface="Courier New" panose="02070309020205020404" pitchFamily="49" charset="0"/>
            </a:endParaRPr>
          </a:p>
          <a:p>
            <a:r>
              <a:rPr lang="nl-NL" sz="1050" dirty="0" smtClean="0">
                <a:latin typeface="Courier New" panose="02070309020205020404" pitchFamily="49" charset="0"/>
                <a:cs typeface="Courier New" panose="02070309020205020404" pitchFamily="49" charset="0"/>
              </a:rPr>
              <a:t>In het menu kan er gekozen worden voor 3 dingen, </a:t>
            </a:r>
            <a:r>
              <a:rPr lang="nl-NL" sz="1050" dirty="0" err="1" smtClean="0">
                <a:latin typeface="Courier New" panose="02070309020205020404" pitchFamily="49" charset="0"/>
                <a:cs typeface="Courier New" panose="02070309020205020404" pitchFamily="49" charset="0"/>
              </a:rPr>
              <a:t>Settings</a:t>
            </a:r>
            <a:r>
              <a:rPr lang="nl-NL" sz="1050" dirty="0" smtClean="0">
                <a:latin typeface="Courier New" panose="02070309020205020404" pitchFamily="49" charset="0"/>
                <a:cs typeface="Courier New" panose="02070309020205020404" pitchFamily="49" charset="0"/>
              </a:rPr>
              <a:t>, Play en Exit. Onder het menu ‘</a:t>
            </a:r>
            <a:r>
              <a:rPr lang="nl-NL" sz="1050" dirty="0" err="1" smtClean="0">
                <a:latin typeface="Courier New" panose="02070309020205020404" pitchFamily="49" charset="0"/>
                <a:cs typeface="Courier New" panose="02070309020205020404" pitchFamily="49" charset="0"/>
              </a:rPr>
              <a:t>settings</a:t>
            </a:r>
            <a:r>
              <a:rPr lang="nl-NL" sz="1050" dirty="0" smtClean="0">
                <a:latin typeface="Courier New" panose="02070309020205020404" pitchFamily="49" charset="0"/>
                <a:cs typeface="Courier New" panose="02070309020205020404" pitchFamily="49" charset="0"/>
              </a:rPr>
              <a:t>’ kunnen er enkele parameters aangepast worden voor tijdens het spel. Door ‘Play’ te kiezen wordt het spel gestart. ‘Exit’ gaat je terugbrengen naar het startscherm.</a:t>
            </a:r>
          </a:p>
        </p:txBody>
      </p:sp>
      <p:pic>
        <p:nvPicPr>
          <p:cNvPr id="20" name="Afbeelding 19"/>
          <p:cNvPicPr>
            <a:picLocks noChangeAspect="1"/>
          </p:cNvPicPr>
          <p:nvPr/>
        </p:nvPicPr>
        <p:blipFill>
          <a:blip r:embed="rId5"/>
          <a:stretch>
            <a:fillRect/>
          </a:stretch>
        </p:blipFill>
        <p:spPr>
          <a:xfrm>
            <a:off x="4759430" y="3859604"/>
            <a:ext cx="1468637" cy="12715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Afbeelding 20"/>
          <p:cNvPicPr>
            <a:picLocks noChangeAspect="1"/>
          </p:cNvPicPr>
          <p:nvPr/>
        </p:nvPicPr>
        <p:blipFill>
          <a:blip r:embed="rId6"/>
          <a:stretch>
            <a:fillRect/>
          </a:stretch>
        </p:blipFill>
        <p:spPr>
          <a:xfrm>
            <a:off x="4759430" y="5266812"/>
            <a:ext cx="1468637" cy="1307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Afbeelding 21"/>
          <p:cNvPicPr>
            <a:picLocks noChangeAspect="1"/>
          </p:cNvPicPr>
          <p:nvPr/>
        </p:nvPicPr>
        <p:blipFill>
          <a:blip r:embed="rId7"/>
          <a:stretch>
            <a:fillRect/>
          </a:stretch>
        </p:blipFill>
        <p:spPr>
          <a:xfrm>
            <a:off x="3503190" y="7231736"/>
            <a:ext cx="1571625" cy="140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kstvak 22"/>
          <p:cNvSpPr txBox="1"/>
          <p:nvPr/>
        </p:nvSpPr>
        <p:spPr>
          <a:xfrm>
            <a:off x="464096" y="6574096"/>
            <a:ext cx="2812504" cy="2523768"/>
          </a:xfrm>
          <a:prstGeom prst="rect">
            <a:avLst/>
          </a:prstGeom>
          <a:noFill/>
        </p:spPr>
        <p:txBody>
          <a:bodyPr wrap="square" rtlCol="0">
            <a:spAutoFit/>
          </a:bodyPr>
          <a:lstStyle/>
          <a:p>
            <a:r>
              <a:rPr lang="nl-NL" sz="1400" b="1" dirty="0" smtClean="0">
                <a:solidFill>
                  <a:srgbClr val="0070C0"/>
                </a:solidFill>
                <a:latin typeface="Courier New" panose="02070309020205020404" pitchFamily="49" charset="0"/>
                <a:cs typeface="Courier New" panose="02070309020205020404" pitchFamily="49" charset="0"/>
              </a:rPr>
              <a:t>Parameters aanpassen</a:t>
            </a:r>
          </a:p>
          <a:p>
            <a:r>
              <a:rPr lang="nl-NL" sz="1050" dirty="0">
                <a:latin typeface="Courier New" panose="02070309020205020404" pitchFamily="49" charset="0"/>
                <a:cs typeface="Courier New" panose="02070309020205020404" pitchFamily="49" charset="0"/>
              </a:rPr>
              <a:t>Onder het </a:t>
            </a:r>
            <a:r>
              <a:rPr lang="nl-NL" sz="1050" dirty="0" err="1">
                <a:latin typeface="Courier New" panose="02070309020205020404" pitchFamily="49" charset="0"/>
                <a:cs typeface="Courier New" panose="02070309020205020404" pitchFamily="49" charset="0"/>
              </a:rPr>
              <a:t>settings</a:t>
            </a:r>
            <a:r>
              <a:rPr lang="nl-NL" sz="1050" dirty="0">
                <a:latin typeface="Courier New" panose="02070309020205020404" pitchFamily="49" charset="0"/>
                <a:cs typeface="Courier New" panose="02070309020205020404" pitchFamily="49" charset="0"/>
              </a:rPr>
              <a:t> menu kan de ‘</a:t>
            </a:r>
            <a:r>
              <a:rPr lang="nl-NL" sz="1050" dirty="0" err="1">
                <a:latin typeface="Courier New" panose="02070309020205020404" pitchFamily="49" charset="0"/>
                <a:cs typeface="Courier New" panose="02070309020205020404" pitchFamily="49" charset="0"/>
              </a:rPr>
              <a:t>demage</a:t>
            </a:r>
            <a:r>
              <a:rPr lang="nl-NL" sz="1050" dirty="0">
                <a:latin typeface="Courier New" panose="02070309020205020404" pitchFamily="49" charset="0"/>
                <a:cs typeface="Courier New" panose="02070309020205020404" pitchFamily="49" charset="0"/>
              </a:rPr>
              <a:t>’ (schade punten) aangepast worden door de Trigger ingedrukt te houden en aan de </a:t>
            </a:r>
            <a:r>
              <a:rPr lang="nl-NL" sz="1050" dirty="0" err="1">
                <a:latin typeface="Courier New" panose="02070309020205020404" pitchFamily="49" charset="0"/>
                <a:cs typeface="Courier New" panose="02070309020205020404" pitchFamily="49" charset="0"/>
              </a:rPr>
              <a:t>rotary</a:t>
            </a:r>
            <a:r>
              <a:rPr lang="nl-NL" sz="1050" dirty="0">
                <a:latin typeface="Courier New" panose="02070309020205020404" pitchFamily="49" charset="0"/>
                <a:cs typeface="Courier New" panose="02070309020205020404" pitchFamily="49" charset="0"/>
              </a:rPr>
              <a:t> encoder te draaien. Op diezelfde manier kan IR worden </a:t>
            </a:r>
            <a:r>
              <a:rPr lang="nl-NL" sz="1050" dirty="0" smtClean="0">
                <a:latin typeface="Courier New" panose="02070309020205020404" pitchFamily="49" charset="0"/>
                <a:cs typeface="Courier New" panose="02070309020205020404" pitchFamily="49" charset="0"/>
              </a:rPr>
              <a:t>aangepast. IR zelf is de ID nummer van het lasergeweer, op die manier kan er gekozen worden of de spelers in teams spelen of individueel. Bij elke ID hoort ook een naam.</a:t>
            </a:r>
            <a:endParaRPr lang="nl-NL" sz="1200" b="1" dirty="0" smtClean="0">
              <a:solidFill>
                <a:srgbClr val="0070C0"/>
              </a:solidFill>
              <a:latin typeface="Courier New" panose="02070309020205020404" pitchFamily="49" charset="0"/>
              <a:cs typeface="Courier New" panose="02070309020205020404" pitchFamily="49" charset="0"/>
            </a:endParaRPr>
          </a:p>
          <a:p>
            <a:endParaRPr lang="nl-NL" dirty="0"/>
          </a:p>
        </p:txBody>
      </p:sp>
      <p:pic>
        <p:nvPicPr>
          <p:cNvPr id="25" name="Afbeelding 24"/>
          <p:cNvPicPr>
            <a:picLocks noChangeAspect="1"/>
          </p:cNvPicPr>
          <p:nvPr/>
        </p:nvPicPr>
        <p:blipFill>
          <a:blip r:embed="rId8"/>
          <a:stretch>
            <a:fillRect/>
          </a:stretch>
        </p:blipFill>
        <p:spPr>
          <a:xfrm>
            <a:off x="5426772" y="7120708"/>
            <a:ext cx="900866" cy="1631757"/>
          </a:xfrm>
          <a:prstGeom prst="rect">
            <a:avLst/>
          </a:prstGeom>
        </p:spPr>
      </p:pic>
    </p:spTree>
    <p:extLst>
      <p:ext uri="{BB962C8B-B14F-4D97-AF65-F5344CB8AC3E}">
        <p14:creationId xmlns:p14="http://schemas.microsoft.com/office/powerpoint/2010/main" val="1409854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hthoek 3"/>
          <p:cNvSpPr/>
          <p:nvPr/>
        </p:nvSpPr>
        <p:spPr>
          <a:xfrm>
            <a:off x="0" y="0"/>
            <a:ext cx="6858000" cy="102127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8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 Lasergeweer: </a:t>
            </a:r>
            <a:r>
              <a:rPr lang="nl-NL" sz="2000" b="1" dirty="0" smtClean="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rPr>
              <a:t>Handleiding</a:t>
            </a:r>
            <a:endParaRPr lang="nl-NL" sz="2000" b="1" dirty="0">
              <a:solidFill>
                <a:schemeClr val="bg1"/>
              </a:solidFill>
              <a:effectLst>
                <a:outerShdw blurRad="50800" dist="38100" dir="2700000" algn="tl" rotWithShape="0">
                  <a:prstClr val="black">
                    <a:alpha val="40000"/>
                  </a:prstClr>
                </a:outerShdw>
              </a:effectLst>
              <a:latin typeface="Courier New" panose="02070309020205020404" pitchFamily="49" charset="0"/>
              <a:cs typeface="Courier New" panose="02070309020205020404" pitchFamily="49" charset="0"/>
            </a:endParaRPr>
          </a:p>
        </p:txBody>
      </p:sp>
      <p:sp>
        <p:nvSpPr>
          <p:cNvPr id="6" name="Ovaal 5"/>
          <p:cNvSpPr/>
          <p:nvPr/>
        </p:nvSpPr>
        <p:spPr>
          <a:xfrm>
            <a:off x="5759532" y="47501"/>
            <a:ext cx="937610" cy="926275"/>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9441" r="89510">
                        <a14:foregroundMark x1="37413" y1="51136" x2="37413" y2="51136"/>
                        <a14:foregroundMark x1="36014" y1="44886" x2="36014" y2="44886"/>
                        <a14:foregroundMark x1="53147" y1="40909" x2="53147" y2="40909"/>
                        <a14:foregroundMark x1="54196" y1="27273" x2="54196" y2="27273"/>
                        <a14:foregroundMark x1="54895" y1="21023" x2="54895" y2="21023"/>
                        <a14:foregroundMark x1="39161" y1="21023" x2="39161" y2="21023"/>
                        <a14:foregroundMark x1="37413" y1="26705" x2="37413" y2="26705"/>
                        <a14:foregroundMark x1="36364" y1="32955" x2="36364" y2="32955"/>
                        <a14:foregroundMark x1="36014" y1="39205" x2="36014" y2="39205"/>
                      </a14:backgroundRemoval>
                    </a14:imgEffect>
                  </a14:imgLayer>
                </a14:imgProps>
              </a:ext>
            </a:extLst>
          </a:blip>
          <a:srcRect l="18706" r="25350"/>
          <a:stretch/>
        </p:blipFill>
        <p:spPr>
          <a:xfrm>
            <a:off x="5877205" y="201880"/>
            <a:ext cx="701724" cy="771896"/>
          </a:xfrm>
          <a:prstGeom prst="rect">
            <a:avLst/>
          </a:prstGeom>
        </p:spPr>
      </p:pic>
      <p:sp>
        <p:nvSpPr>
          <p:cNvPr id="7" name="Rechthoek 6"/>
          <p:cNvSpPr/>
          <p:nvPr/>
        </p:nvSpPr>
        <p:spPr>
          <a:xfrm>
            <a:off x="0" y="997527"/>
            <a:ext cx="237506" cy="89084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p:cNvSpPr txBox="1"/>
          <p:nvPr/>
        </p:nvSpPr>
        <p:spPr>
          <a:xfrm>
            <a:off x="380010" y="1175657"/>
            <a:ext cx="2601315" cy="1792798"/>
          </a:xfrm>
          <a:prstGeom prst="rect">
            <a:avLst/>
          </a:prstGeom>
          <a:noFill/>
        </p:spPr>
        <p:txBody>
          <a:bodyPr wrap="square" rtlCol="0">
            <a:spAutoFit/>
          </a:bodyPr>
          <a:lstStyle/>
          <a:p>
            <a:r>
              <a:rPr lang="nl-NL" sz="1600" b="1" dirty="0">
                <a:solidFill>
                  <a:srgbClr val="0070C0"/>
                </a:solidFill>
                <a:latin typeface="Courier New" panose="02070309020205020404" pitchFamily="49" charset="0"/>
                <a:cs typeface="Courier New" panose="02070309020205020404" pitchFamily="49" charset="0"/>
              </a:rPr>
              <a:t>4</a:t>
            </a:r>
            <a:r>
              <a:rPr lang="nl-NL" sz="1600" b="1" dirty="0" smtClean="0">
                <a:solidFill>
                  <a:srgbClr val="0070C0"/>
                </a:solidFill>
                <a:latin typeface="Courier New" panose="02070309020205020404" pitchFamily="49" charset="0"/>
                <a:cs typeface="Courier New" panose="02070309020205020404" pitchFamily="49" charset="0"/>
              </a:rPr>
              <a:t>.</a:t>
            </a:r>
            <a:r>
              <a:rPr lang="nl-NL" sz="1600" b="1" u="sng" dirty="0" smtClean="0">
                <a:solidFill>
                  <a:srgbClr val="0070C0"/>
                </a:solidFill>
                <a:latin typeface="Courier New" panose="02070309020205020404" pitchFamily="49" charset="0"/>
                <a:cs typeface="Courier New" panose="02070309020205020404" pitchFamily="49" charset="0"/>
              </a:rPr>
              <a:t> Het spel spelen</a:t>
            </a:r>
            <a:endParaRPr lang="nl-NL" sz="1100" dirty="0">
              <a:solidFill>
                <a:srgbClr val="0070C0"/>
              </a:solidFill>
              <a:latin typeface="Courier New" panose="02070309020205020404" pitchFamily="49" charset="0"/>
              <a:cs typeface="Courier New" panose="02070309020205020404" pitchFamily="49" charset="0"/>
            </a:endParaRPr>
          </a:p>
          <a:p>
            <a:endParaRPr lang="nl-NL" sz="1050" dirty="0">
              <a:latin typeface="Courier New" panose="02070309020205020404" pitchFamily="49" charset="0"/>
              <a:cs typeface="Courier New" panose="02070309020205020404" pitchFamily="49" charset="0"/>
            </a:endParaRPr>
          </a:p>
          <a:p>
            <a:r>
              <a:rPr lang="nl-NL" sz="1050" dirty="0" smtClean="0">
                <a:latin typeface="Courier New" panose="02070309020205020404" pitchFamily="49" charset="0"/>
                <a:cs typeface="Courier New" panose="02070309020205020404" pitchFamily="49" charset="0"/>
              </a:rPr>
              <a:t>Nadat er in het menu gekozen werd voor ‘Play’ gaat het spel opstarten. </a:t>
            </a:r>
          </a:p>
          <a:p>
            <a:endParaRPr lang="nl-NL" sz="1050" dirty="0">
              <a:latin typeface="Courier New" panose="02070309020205020404" pitchFamily="49" charset="0"/>
              <a:cs typeface="Courier New" panose="02070309020205020404" pitchFamily="49" charset="0"/>
            </a:endParaRPr>
          </a:p>
          <a:p>
            <a:endParaRPr lang="nl-NL" sz="1050" dirty="0" smtClean="0">
              <a:latin typeface="Courier New" panose="02070309020205020404" pitchFamily="49" charset="0"/>
              <a:cs typeface="Courier New" panose="02070309020205020404" pitchFamily="49" charset="0"/>
            </a:endParaRPr>
          </a:p>
          <a:p>
            <a:r>
              <a:rPr lang="nl-NL" sz="1050" dirty="0" smtClean="0">
                <a:latin typeface="Courier New" panose="02070309020205020404" pitchFamily="49" charset="0"/>
                <a:cs typeface="Courier New" panose="02070309020205020404" pitchFamily="49" charset="0"/>
              </a:rPr>
              <a:t>De interface tijdens het spelen ziet er als volgt uit</a:t>
            </a:r>
          </a:p>
          <a:p>
            <a:endParaRPr lang="nl-NL" sz="1050" dirty="0">
              <a:latin typeface="Courier New" panose="02070309020205020404" pitchFamily="49" charset="0"/>
              <a:cs typeface="Courier New" panose="02070309020205020404" pitchFamily="49" charset="0"/>
            </a:endParaRPr>
          </a:p>
        </p:txBody>
      </p:sp>
      <p:pic>
        <p:nvPicPr>
          <p:cNvPr id="3" name="Afbeelding 2"/>
          <p:cNvPicPr>
            <a:picLocks noChangeAspect="1"/>
          </p:cNvPicPr>
          <p:nvPr/>
        </p:nvPicPr>
        <p:blipFill>
          <a:blip r:embed="rId4"/>
          <a:stretch>
            <a:fillRect/>
          </a:stretch>
        </p:blipFill>
        <p:spPr>
          <a:xfrm>
            <a:off x="3123829" y="1378005"/>
            <a:ext cx="3444416" cy="2355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Pijl-rechts 8"/>
          <p:cNvSpPr/>
          <p:nvPr/>
        </p:nvSpPr>
        <p:spPr>
          <a:xfrm>
            <a:off x="2852427" y="2555903"/>
            <a:ext cx="695325" cy="177772"/>
          </a:xfrm>
          <a:prstGeom prst="rightArrow">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p:cNvSpPr txBox="1"/>
          <p:nvPr/>
        </p:nvSpPr>
        <p:spPr>
          <a:xfrm>
            <a:off x="476250" y="3810000"/>
            <a:ext cx="5534025" cy="738664"/>
          </a:xfrm>
          <a:prstGeom prst="rect">
            <a:avLst/>
          </a:prstGeom>
          <a:noFill/>
        </p:spPr>
        <p:txBody>
          <a:bodyPr wrap="square" rtlCol="0">
            <a:spAutoFit/>
          </a:bodyPr>
          <a:lstStyle/>
          <a:p>
            <a:pPr marL="228600" indent="-228600">
              <a:buAutoNum type="arabicPeriod"/>
            </a:pPr>
            <a:r>
              <a:rPr lang="nl-NL" sz="1050" dirty="0" smtClean="0"/>
              <a:t>Schieten met het lasergeweer kan door de rode trigger over te halen tijdens het spelen.</a:t>
            </a:r>
          </a:p>
          <a:p>
            <a:pPr marL="228600" indent="-228600">
              <a:buAutoNum type="arabicPeriod"/>
            </a:pPr>
            <a:r>
              <a:rPr lang="nl-NL" sz="1050" dirty="0" smtClean="0"/>
              <a:t>Herladen kan door aan de </a:t>
            </a:r>
            <a:r>
              <a:rPr lang="nl-NL" sz="1050" dirty="0" err="1" smtClean="0"/>
              <a:t>rotary</a:t>
            </a:r>
            <a:r>
              <a:rPr lang="nl-NL" sz="1050" dirty="0" smtClean="0"/>
              <a:t> encoder een bepaalde hoek te draaien, op die manier kunnen er kogels bijgemaakt worden in het geweer. </a:t>
            </a:r>
          </a:p>
          <a:p>
            <a:pPr marL="228600" indent="-228600">
              <a:buAutoNum type="arabicPeriod"/>
            </a:pPr>
            <a:r>
              <a:rPr lang="nl-NL" sz="1050" dirty="0" smtClean="0"/>
              <a:t>Het spel vroegtijdig afsluiten kan door tijdens het spel op de </a:t>
            </a:r>
            <a:r>
              <a:rPr lang="nl-NL" sz="1050" dirty="0" err="1" smtClean="0"/>
              <a:t>rotary</a:t>
            </a:r>
            <a:r>
              <a:rPr lang="nl-NL" sz="1050" dirty="0" smtClean="0"/>
              <a:t> encoder te klikken. </a:t>
            </a:r>
          </a:p>
        </p:txBody>
      </p:sp>
      <p:pic>
        <p:nvPicPr>
          <p:cNvPr id="11" name="Afbeelding 10"/>
          <p:cNvPicPr>
            <a:picLocks noChangeAspect="1"/>
          </p:cNvPicPr>
          <p:nvPr/>
        </p:nvPicPr>
        <p:blipFill>
          <a:blip r:embed="rId5"/>
          <a:stretch>
            <a:fillRect/>
          </a:stretch>
        </p:blipFill>
        <p:spPr>
          <a:xfrm>
            <a:off x="946581" y="4348701"/>
            <a:ext cx="5202343" cy="2926318"/>
          </a:xfrm>
          <a:prstGeom prst="rect">
            <a:avLst/>
          </a:prstGeom>
        </p:spPr>
      </p:pic>
      <p:sp>
        <p:nvSpPr>
          <p:cNvPr id="12" name="Lijnbijschrift 2 11"/>
          <p:cNvSpPr/>
          <p:nvPr/>
        </p:nvSpPr>
        <p:spPr>
          <a:xfrm>
            <a:off x="4750787" y="4620576"/>
            <a:ext cx="695325" cy="219075"/>
          </a:xfrm>
          <a:prstGeom prst="borderCallout2">
            <a:avLst/>
          </a:prstGeom>
          <a:solidFill>
            <a:srgbClr val="00B0F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dirty="0" smtClean="0"/>
              <a:t>OLED</a:t>
            </a:r>
            <a:endParaRPr lang="nl-NL" sz="1100" b="1" dirty="0"/>
          </a:p>
        </p:txBody>
      </p:sp>
      <p:sp>
        <p:nvSpPr>
          <p:cNvPr id="24" name="Lijnbijschrift 2 23"/>
          <p:cNvSpPr/>
          <p:nvPr/>
        </p:nvSpPr>
        <p:spPr>
          <a:xfrm>
            <a:off x="5314950" y="5947797"/>
            <a:ext cx="695325" cy="219075"/>
          </a:xfrm>
          <a:prstGeom prst="borderCallout2">
            <a:avLst>
              <a:gd name="adj1" fmla="val 18750"/>
              <a:gd name="adj2" fmla="val -8333"/>
              <a:gd name="adj3" fmla="val 18750"/>
              <a:gd name="adj4" fmla="val -16667"/>
              <a:gd name="adj5" fmla="val -130978"/>
              <a:gd name="adj6" fmla="val -120640"/>
            </a:avLst>
          </a:prstGeom>
          <a:solidFill>
            <a:srgbClr val="00B0F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dirty="0" smtClean="0"/>
              <a:t>Trigger</a:t>
            </a:r>
            <a:endParaRPr lang="nl-NL" sz="1100" b="1" dirty="0"/>
          </a:p>
        </p:txBody>
      </p:sp>
      <p:sp>
        <p:nvSpPr>
          <p:cNvPr id="26" name="Lijnbijschrift 2 25"/>
          <p:cNvSpPr/>
          <p:nvPr/>
        </p:nvSpPr>
        <p:spPr>
          <a:xfrm>
            <a:off x="3497939" y="7055944"/>
            <a:ext cx="778786" cy="306881"/>
          </a:xfrm>
          <a:prstGeom prst="borderCallout2">
            <a:avLst>
              <a:gd name="adj1" fmla="val -2977"/>
              <a:gd name="adj2" fmla="val 24690"/>
              <a:gd name="adj3" fmla="val -416032"/>
              <a:gd name="adj4" fmla="val -229"/>
              <a:gd name="adj5" fmla="val -592601"/>
              <a:gd name="adj6" fmla="val 30192"/>
            </a:avLst>
          </a:prstGeom>
          <a:solidFill>
            <a:srgbClr val="00B0F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dirty="0" smtClean="0"/>
              <a:t>Rotary encoder</a:t>
            </a:r>
            <a:endParaRPr lang="nl-NL" sz="1100" b="1" dirty="0"/>
          </a:p>
        </p:txBody>
      </p:sp>
      <p:sp>
        <p:nvSpPr>
          <p:cNvPr id="27" name="Lijnbijschrift 2 26"/>
          <p:cNvSpPr/>
          <p:nvPr/>
        </p:nvSpPr>
        <p:spPr>
          <a:xfrm>
            <a:off x="1520060" y="6258876"/>
            <a:ext cx="695325" cy="219075"/>
          </a:xfrm>
          <a:prstGeom prst="borderCallout2">
            <a:avLst>
              <a:gd name="adj1" fmla="val 18750"/>
              <a:gd name="adj2" fmla="val -8333"/>
              <a:gd name="adj3" fmla="val 18750"/>
              <a:gd name="adj4" fmla="val -16667"/>
              <a:gd name="adj5" fmla="val -313587"/>
              <a:gd name="adj6" fmla="val -63105"/>
            </a:avLst>
          </a:prstGeom>
          <a:solidFill>
            <a:srgbClr val="00B0F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dirty="0" smtClean="0"/>
              <a:t>IR LED</a:t>
            </a:r>
            <a:endParaRPr lang="nl-NL" sz="1100" b="1" dirty="0"/>
          </a:p>
        </p:txBody>
      </p:sp>
      <p:sp>
        <p:nvSpPr>
          <p:cNvPr id="28" name="Lijnbijschrift 2 27"/>
          <p:cNvSpPr/>
          <p:nvPr/>
        </p:nvSpPr>
        <p:spPr>
          <a:xfrm>
            <a:off x="2657475" y="4620576"/>
            <a:ext cx="933449" cy="219075"/>
          </a:xfrm>
          <a:prstGeom prst="borderCallout2">
            <a:avLst>
              <a:gd name="adj1" fmla="val 62228"/>
              <a:gd name="adj2" fmla="val 101256"/>
              <a:gd name="adj3" fmla="val 110054"/>
              <a:gd name="adj4" fmla="val 109360"/>
              <a:gd name="adj5" fmla="val 155978"/>
              <a:gd name="adj6" fmla="val 124566"/>
            </a:avLst>
          </a:prstGeom>
          <a:solidFill>
            <a:srgbClr val="00B0F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b="1" dirty="0" smtClean="0"/>
              <a:t>IR ontvanger</a:t>
            </a:r>
            <a:endParaRPr lang="nl-NL" sz="1100" b="1" dirty="0"/>
          </a:p>
        </p:txBody>
      </p:sp>
      <p:sp>
        <p:nvSpPr>
          <p:cNvPr id="13" name="Tekstvak 12"/>
          <p:cNvSpPr txBox="1"/>
          <p:nvPr/>
        </p:nvSpPr>
        <p:spPr>
          <a:xfrm>
            <a:off x="561975" y="7439025"/>
            <a:ext cx="3600450" cy="1223412"/>
          </a:xfrm>
          <a:prstGeom prst="rect">
            <a:avLst/>
          </a:prstGeom>
          <a:noFill/>
        </p:spPr>
        <p:txBody>
          <a:bodyPr wrap="square" rtlCol="0">
            <a:spAutoFit/>
          </a:bodyPr>
          <a:lstStyle/>
          <a:p>
            <a:r>
              <a:rPr lang="nl-NL" sz="1050" dirty="0" smtClean="0"/>
              <a:t>Wanneer een speler geraakt is zal het lasergeweer op de display dit tonen samen met een timer van 10 seconden, de speler zal 10 seconden uit het spel liggen, Op het scherm komt te staan door wie je geraakt bent en hoeveel HP er nog over is. Op dat moment word de </a:t>
            </a:r>
            <a:r>
              <a:rPr lang="nl-NL" sz="1050" dirty="0" err="1" smtClean="0"/>
              <a:t>demage</a:t>
            </a:r>
            <a:r>
              <a:rPr lang="nl-NL" sz="1050" dirty="0" smtClean="0"/>
              <a:t> afgetrokken van de huidige HP, wanneer de speler geen Health points meer heeft is het spel voorbij en komt er ‘GAME OVER’ op het scherm. </a:t>
            </a:r>
            <a:endParaRPr lang="nl-NL" sz="1050" dirty="0"/>
          </a:p>
        </p:txBody>
      </p:sp>
      <p:pic>
        <p:nvPicPr>
          <p:cNvPr id="15" name="Afbeelding 14"/>
          <p:cNvPicPr>
            <a:picLocks noChangeAspect="1"/>
          </p:cNvPicPr>
          <p:nvPr/>
        </p:nvPicPr>
        <p:blipFill>
          <a:blip r:embed="rId6"/>
          <a:stretch>
            <a:fillRect/>
          </a:stretch>
        </p:blipFill>
        <p:spPr>
          <a:xfrm>
            <a:off x="4186237" y="8225015"/>
            <a:ext cx="1476375" cy="1243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Afbeelding 13"/>
          <p:cNvPicPr>
            <a:picLocks noChangeAspect="1"/>
          </p:cNvPicPr>
          <p:nvPr/>
        </p:nvPicPr>
        <p:blipFill rotWithShape="1">
          <a:blip r:embed="rId7"/>
          <a:srcRect l="8680" r="10781" b="21303"/>
          <a:stretch/>
        </p:blipFill>
        <p:spPr>
          <a:xfrm>
            <a:off x="4976812" y="7184366"/>
            <a:ext cx="1371600" cy="1198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6492856"/>
      </p:ext>
    </p:extLst>
  </p:cSld>
  <p:clrMapOvr>
    <a:masterClrMapping/>
  </p:clrMapOvr>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624</TotalTime>
  <Words>563</Words>
  <Application>Microsoft Office PowerPoint</Application>
  <PresentationFormat>A4 (210 x 297 mm)</PresentationFormat>
  <Paragraphs>53</Paragraphs>
  <Slides>3</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vt:i4>
      </vt:variant>
    </vt:vector>
  </HeadingPairs>
  <TitlesOfParts>
    <vt:vector size="8" baseType="lpstr">
      <vt:lpstr>Arial</vt:lpstr>
      <vt:lpstr>Calibri</vt:lpstr>
      <vt:lpstr>Calibri Light</vt:lpstr>
      <vt:lpstr>Courier New</vt:lpstr>
      <vt:lpstr>Kantoorthema</vt:lpstr>
      <vt:lpstr>PowerPoint-presentatie</vt:lpstr>
      <vt:lpstr>PowerPoint-presentatie</vt:lpstr>
      <vt:lpstr>PowerPoint-presentatie</vt:lpstr>
    </vt:vector>
  </TitlesOfParts>
  <Company>Den Spike Unattendeds 2016</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jarne meylemans</dc:creator>
  <cp:lastModifiedBy>jarne meylemans</cp:lastModifiedBy>
  <cp:revision>15</cp:revision>
  <dcterms:created xsi:type="dcterms:W3CDTF">2021-05-19T11:52:19Z</dcterms:created>
  <dcterms:modified xsi:type="dcterms:W3CDTF">2021-05-19T22:16:33Z</dcterms:modified>
</cp:coreProperties>
</file>